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3" r:id="rId5"/>
    <p:sldId id="268" r:id="rId6"/>
    <p:sldId id="269" r:id="rId7"/>
    <p:sldId id="270" r:id="rId8"/>
    <p:sldId id="260" r:id="rId9"/>
    <p:sldId id="272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99FF66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5501F-8EDF-47F0-ADDC-C6A368A84F9B}" type="doc">
      <dgm:prSet loTypeId="urn:microsoft.com/office/officeart/2005/8/layout/target3" loCatId="relationship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0D27236E-0F48-442E-BEB2-C7DC34754491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ru-RU" b="1" dirty="0" smtClean="0"/>
            <a:t>Урок </a:t>
          </a:r>
          <a:r>
            <a:rPr lang="en-US" b="1" dirty="0" smtClean="0"/>
            <a:t>1</a:t>
          </a:r>
          <a:r>
            <a:rPr lang="ru-RU" b="1" dirty="0" smtClean="0"/>
            <a:t>2.</a:t>
          </a:r>
          <a:endParaRPr lang="ru-RU" dirty="0"/>
        </a:p>
      </dgm:t>
    </dgm:pt>
    <dgm:pt modelId="{46F0C737-2555-4008-B8D2-0177D66F9458}" type="parTrans" cxnId="{2A73B651-8EFC-4B67-8415-2A48C1FDB5BF}">
      <dgm:prSet/>
      <dgm:spPr/>
      <dgm:t>
        <a:bodyPr/>
        <a:lstStyle/>
        <a:p>
          <a:endParaRPr lang="ru-RU"/>
        </a:p>
      </dgm:t>
    </dgm:pt>
    <dgm:pt modelId="{5A799A96-7730-4007-B4A2-3C25B0924C72}" type="sibTrans" cxnId="{2A73B651-8EFC-4B67-8415-2A48C1FDB5BF}">
      <dgm:prSet/>
      <dgm:spPr/>
      <dgm:t>
        <a:bodyPr/>
        <a:lstStyle/>
        <a:p>
          <a:endParaRPr lang="ru-RU"/>
        </a:p>
      </dgm:t>
    </dgm:pt>
    <dgm:pt modelId="{5C1C34B5-0B4C-44F2-A1F1-30D301306EE5}" type="pres">
      <dgm:prSet presAssocID="{5635501F-8EDF-47F0-ADDC-C6A368A84F9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1A19F-DAA5-4EB7-89B5-89432E8A40EB}" type="pres">
      <dgm:prSet presAssocID="{0D27236E-0F48-442E-BEB2-C7DC34754491}" presName="circle1" presStyleLbl="node1" presStyleIdx="0" presStyleCnt="1"/>
      <dgm:spPr>
        <a:solidFill>
          <a:srgbClr val="FFFF99"/>
        </a:solidFill>
      </dgm:spPr>
      <dgm:t>
        <a:bodyPr/>
        <a:lstStyle/>
        <a:p>
          <a:endParaRPr lang="ru-RU"/>
        </a:p>
      </dgm:t>
    </dgm:pt>
    <dgm:pt modelId="{E08D0A24-6C9F-4F0C-9C03-79D35E22BFF3}" type="pres">
      <dgm:prSet presAssocID="{0D27236E-0F48-442E-BEB2-C7DC34754491}" presName="space" presStyleCnt="0"/>
      <dgm:spPr/>
      <dgm:t>
        <a:bodyPr/>
        <a:lstStyle/>
        <a:p>
          <a:endParaRPr lang="ru-RU"/>
        </a:p>
      </dgm:t>
    </dgm:pt>
    <dgm:pt modelId="{14697259-F0DC-45E0-81CF-60DC04E6C14F}" type="pres">
      <dgm:prSet presAssocID="{0D27236E-0F48-442E-BEB2-C7DC34754491}" presName="rect1" presStyleLbl="alignAcc1" presStyleIdx="0" presStyleCnt="1"/>
      <dgm:spPr/>
      <dgm:t>
        <a:bodyPr/>
        <a:lstStyle/>
        <a:p>
          <a:endParaRPr lang="ru-RU"/>
        </a:p>
      </dgm:t>
    </dgm:pt>
    <dgm:pt modelId="{01769341-0C68-4335-924E-3AA09362BF14}" type="pres">
      <dgm:prSet presAssocID="{0D27236E-0F48-442E-BEB2-C7DC3475449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73B651-8EFC-4B67-8415-2A48C1FDB5BF}" srcId="{5635501F-8EDF-47F0-ADDC-C6A368A84F9B}" destId="{0D27236E-0F48-442E-BEB2-C7DC34754491}" srcOrd="0" destOrd="0" parTransId="{46F0C737-2555-4008-B8D2-0177D66F9458}" sibTransId="{5A799A96-7730-4007-B4A2-3C25B0924C72}"/>
    <dgm:cxn modelId="{6A7EB8A1-1AB9-4359-A4BF-41FFE1412123}" type="presOf" srcId="{0D27236E-0F48-442E-BEB2-C7DC34754491}" destId="{14697259-F0DC-45E0-81CF-60DC04E6C14F}" srcOrd="0" destOrd="0" presId="urn:microsoft.com/office/officeart/2005/8/layout/target3"/>
    <dgm:cxn modelId="{C204F98B-F4A9-4F4A-902A-512E2CD770A3}" type="presOf" srcId="{5635501F-8EDF-47F0-ADDC-C6A368A84F9B}" destId="{5C1C34B5-0B4C-44F2-A1F1-30D301306EE5}" srcOrd="0" destOrd="0" presId="urn:microsoft.com/office/officeart/2005/8/layout/target3"/>
    <dgm:cxn modelId="{4E9FEA0F-EF9A-4FFD-9913-5E86FC33C377}" type="presOf" srcId="{0D27236E-0F48-442E-BEB2-C7DC34754491}" destId="{01769341-0C68-4335-924E-3AA09362BF14}" srcOrd="1" destOrd="0" presId="urn:microsoft.com/office/officeart/2005/8/layout/target3"/>
    <dgm:cxn modelId="{CB1543AA-DE87-4BCC-9D60-530A1C1AA18D}" type="presParOf" srcId="{5C1C34B5-0B4C-44F2-A1F1-30D301306EE5}" destId="{BA11A19F-DAA5-4EB7-89B5-89432E8A40EB}" srcOrd="0" destOrd="0" presId="urn:microsoft.com/office/officeart/2005/8/layout/target3"/>
    <dgm:cxn modelId="{0F84F690-9491-41A4-8F4A-7A0E0A8ACF0D}" type="presParOf" srcId="{5C1C34B5-0B4C-44F2-A1F1-30D301306EE5}" destId="{E08D0A24-6C9F-4F0C-9C03-79D35E22BFF3}" srcOrd="1" destOrd="0" presId="urn:microsoft.com/office/officeart/2005/8/layout/target3"/>
    <dgm:cxn modelId="{FDE22FA8-A2A5-4624-8620-98C778EC84E1}" type="presParOf" srcId="{5C1C34B5-0B4C-44F2-A1F1-30D301306EE5}" destId="{14697259-F0DC-45E0-81CF-60DC04E6C14F}" srcOrd="2" destOrd="0" presId="urn:microsoft.com/office/officeart/2005/8/layout/target3"/>
    <dgm:cxn modelId="{E0753F0D-E8AB-4595-9A7F-A2973255B96D}" type="presParOf" srcId="{5C1C34B5-0B4C-44F2-A1F1-30D301306EE5}" destId="{01769341-0C68-4335-924E-3AA09362BF14}" srcOrd="3" destOrd="0" presId="urn:microsoft.com/office/officeart/2005/8/layout/target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FA82-3A4F-4863-BF7C-258538DE4D84}" type="datetimeFigureOut">
              <a:rPr lang="ru-RU"/>
              <a:pPr>
                <a:defRPr/>
              </a:pPr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92AC-48D7-4F7E-9053-FD5B5D33A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A8D6-A20F-4DC8-A9D8-9ECF5602C370}" type="datetimeFigureOut">
              <a:rPr lang="ru-RU"/>
              <a:pPr>
                <a:defRPr/>
              </a:pPr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BA0D-CA0E-4EA2-84DE-6A96A100B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64BA-AFAB-4C46-AEF4-11D1965E5593}" type="datetimeFigureOut">
              <a:rPr lang="ru-RU"/>
              <a:pPr>
                <a:defRPr/>
              </a:pPr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EF13-C1D2-4DAB-86B1-EF3F5BF67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99EF7-6149-4787-B88A-B9BE7B87D5A7}" type="datetimeFigureOut">
              <a:rPr lang="ru-RU"/>
              <a:pPr>
                <a:defRPr/>
              </a:pPr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BFC1-E480-4C35-ADC5-BC4EC9F28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92F6B-4546-4FCB-AD74-002BBBACE6F5}" type="datetimeFigureOut">
              <a:rPr lang="ru-RU"/>
              <a:pPr>
                <a:defRPr/>
              </a:pPr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FD60-078E-4AB7-8C82-ADF9B32E0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1F88-AAA5-43D1-9744-A7AF4A975912}" type="datetimeFigureOut">
              <a:rPr lang="ru-RU"/>
              <a:pPr>
                <a:defRPr/>
              </a:pPr>
              <a:t>14.10.2015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0E52-C669-4827-9797-55CE12C05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C0E66-BF6B-4190-BC59-812483656C40}" type="datetimeFigureOut">
              <a:rPr lang="ru-RU"/>
              <a:pPr>
                <a:defRPr/>
              </a:pPr>
              <a:t>14.10.2015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E620E-01FA-4DB8-9B80-7EF026D96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DD976-258B-48ED-8C64-A40FAB855418}" type="datetimeFigureOut">
              <a:rPr lang="ru-RU"/>
              <a:pPr>
                <a:defRPr/>
              </a:pPr>
              <a:t>14.10.2015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4C09-D034-4032-B4CE-EC1E2B4E1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DDAB-52FE-4426-AFE3-2AE398E51132}" type="datetimeFigureOut">
              <a:rPr lang="ru-RU"/>
              <a:pPr>
                <a:defRPr/>
              </a:pPr>
              <a:t>14.10.2015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76A8-D2B9-49EB-9175-DA4A40AF5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1525-107A-4AA2-A4CA-548678E51098}" type="datetimeFigureOut">
              <a:rPr lang="ru-RU"/>
              <a:pPr>
                <a:defRPr/>
              </a:pPr>
              <a:t>14.10.2015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03704-046F-40D6-9654-46A279216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5D8B-AF0A-4BD6-BB8B-5862BCE987EE}" type="datetimeFigureOut">
              <a:rPr lang="ru-RU"/>
              <a:pPr>
                <a:defRPr/>
              </a:pPr>
              <a:t>14.10.2015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35D41-D01A-44AD-A048-B2DDCB58B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2745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405756-35AE-4A05-9183-97C43BAC47A9}" type="datetimeFigureOut">
              <a:rPr lang="ru-RU"/>
              <a:pPr>
                <a:defRPr/>
              </a:pPr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CDF49C-EA89-408A-AD85-9EF5CF98F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1538" y="2500306"/>
            <a:ext cx="3929089" cy="260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aphicFrame>
        <p:nvGraphicFramePr>
          <p:cNvPr id="7" name="Схема 6"/>
          <p:cNvGraphicFramePr/>
          <p:nvPr/>
        </p:nvGraphicFramePr>
        <p:xfrm>
          <a:off x="6172230" y="3500438"/>
          <a:ext cx="2757488" cy="71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444" y="142875"/>
            <a:ext cx="1283899" cy="18573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396335"/>
            <a:ext cx="2847382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28604"/>
            <a:ext cx="7772400" cy="2071702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atin typeface="Georgia" pitchFamily="18" charset="0"/>
              </a:rPr>
              <a:t>Влияние хозяйственной деятельности человека на растительность и животный мир</a:t>
            </a:r>
            <a:endParaRPr lang="ru-RU" sz="3200" b="1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Влияние хозяйственной деятельности человека на растительность и животный мир</a:t>
            </a:r>
            <a:endParaRPr lang="ru-RU" sz="2200" b="1" dirty="0" smtClean="0">
              <a:latin typeface="Georgia" pitchFamily="18" charset="0"/>
            </a:endParaRP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Вспомните</a:t>
            </a:r>
          </a:p>
          <a:p>
            <a:pPr marL="0">
              <a:buNone/>
            </a:pPr>
            <a:r>
              <a:rPr lang="ru-RU" sz="2200" i="1" dirty="0" smtClean="0">
                <a:latin typeface="Georgia" pitchFamily="18" charset="0"/>
              </a:rPr>
              <a:t>Как хозяйственная деятельность человека влияет на природу</a:t>
            </a:r>
            <a:r>
              <a:rPr lang="ru-RU" sz="2200" i="1" dirty="0" smtClean="0">
                <a:latin typeface="Georgia" pitchFamily="18" charset="0"/>
              </a:rPr>
              <a:t>?</a:t>
            </a:r>
          </a:p>
          <a:p>
            <a:pPr marL="0">
              <a:buNone/>
            </a:pP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smtClean="0">
                <a:latin typeface="Georgia" pitchFamily="18" charset="0"/>
              </a:rPr>
              <a:t>Как под </a:t>
            </a:r>
            <a:r>
              <a:rPr lang="ru-RU" sz="2200" i="1" dirty="0" smtClean="0">
                <a:latin typeface="Georgia" pitchFamily="18" charset="0"/>
              </a:rPr>
              <a:t>её </a:t>
            </a:r>
            <a:r>
              <a:rPr lang="ru-RU" sz="2200" i="1" dirty="0" smtClean="0">
                <a:latin typeface="Georgia" pitchFamily="18" charset="0"/>
              </a:rPr>
              <a:t>влиянием меняются почвы, внутренние воды, рельеф?</a:t>
            </a:r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56907" y="1500174"/>
            <a:ext cx="3486308" cy="2309113"/>
          </a:xfrm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7996" y="257208"/>
            <a:ext cx="549227" cy="36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Влияние хозяйственной деятельности человека на растительность и животный мир</a:t>
            </a:r>
            <a:endParaRPr lang="ru-RU" sz="2200" b="1" dirty="0" smtClean="0">
              <a:latin typeface="Georgia" pitchFamily="18" charset="0"/>
            </a:endParaRP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071934" y="785794"/>
            <a:ext cx="4929222" cy="5857916"/>
          </a:xfrm>
        </p:spPr>
        <p:txBody>
          <a:bodyPr/>
          <a:lstStyle/>
          <a:p>
            <a:pPr marL="0" indent="0">
              <a:buNone/>
            </a:pPr>
            <a:r>
              <a:rPr lang="ru-RU" sz="2000" b="1" i="1" dirty="0" smtClean="0">
                <a:latin typeface="Georgia" pitchFamily="18" charset="0"/>
              </a:rPr>
              <a:t>Антропогенное </a:t>
            </a:r>
            <a:r>
              <a:rPr lang="ru-RU" sz="2000" b="1" i="1" dirty="0" smtClean="0">
                <a:latin typeface="Georgia" pitchFamily="18" charset="0"/>
              </a:rPr>
              <a:t>воздействие на растительность и животный </a:t>
            </a:r>
            <a:r>
              <a:rPr lang="ru-RU" sz="2000" b="1" i="1" dirty="0" smtClean="0">
                <a:latin typeface="Georgia" pitchFamily="18" charset="0"/>
              </a:rPr>
              <a:t>мир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Воздействие </a:t>
            </a:r>
            <a:r>
              <a:rPr lang="ru-RU" sz="2000" i="1" dirty="0" smtClean="0">
                <a:latin typeface="Georgia" pitchFamily="18" charset="0"/>
              </a:rPr>
              <a:t>хозяйственной деятельности человека, или антропогенное воздействие, на растительность и животный мир области началось в глубокой древности, уже в каменном </a:t>
            </a:r>
            <a:r>
              <a:rPr lang="ru-RU" sz="2000" i="1" dirty="0" smtClean="0">
                <a:latin typeface="Georgia" pitchFamily="18" charset="0"/>
              </a:rPr>
              <a:t>веке. </a:t>
            </a:r>
            <a:r>
              <a:rPr lang="ru-RU" sz="2000" i="1" dirty="0" smtClean="0">
                <a:latin typeface="Georgia" pitchFamily="18" charset="0"/>
              </a:rPr>
              <a:t>Наиболее активно человек менял природу со второй половины ХХ века.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 </a:t>
            </a:r>
            <a:r>
              <a:rPr lang="ru-RU" sz="2000" i="1" dirty="0" smtClean="0">
                <a:latin typeface="Georgia" pitchFamily="18" charset="0"/>
              </a:rPr>
              <a:t>наши дни </a:t>
            </a:r>
            <a:r>
              <a:rPr lang="ru-RU" sz="2000" i="1" dirty="0" smtClean="0">
                <a:latin typeface="Georgia" pitchFamily="18" charset="0"/>
              </a:rPr>
              <a:t>площадь </a:t>
            </a:r>
            <a:r>
              <a:rPr lang="ru-RU" sz="2000" i="1" dirty="0" smtClean="0">
                <a:latin typeface="Georgia" pitchFamily="18" charset="0"/>
              </a:rPr>
              <a:t>сельскохозяйственных угодий в области составляет 76</a:t>
            </a:r>
            <a:r>
              <a:rPr lang="ru-RU" sz="2000" i="1" dirty="0" smtClean="0">
                <a:latin typeface="Georgia" pitchFamily="18" charset="0"/>
              </a:rPr>
              <a:t>%.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Площадь лесов сократилась с 50 до 10%.</a:t>
            </a:r>
            <a:endParaRPr lang="ru-RU" sz="2000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1833529"/>
            <a:ext cx="3078901" cy="2305920"/>
          </a:xfrm>
        </p:spPr>
      </p:pic>
      <p:sp>
        <p:nvSpPr>
          <p:cNvPr id="9" name="TextBox 8"/>
          <p:cNvSpPr txBox="1"/>
          <p:nvPr/>
        </p:nvSpPr>
        <p:spPr>
          <a:xfrm>
            <a:off x="714348" y="4315904"/>
            <a:ext cx="2920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Коллекция оленьих рогов</a:t>
            </a:r>
            <a:endParaRPr lang="ru-RU" dirty="0"/>
          </a:p>
        </p:txBody>
      </p:sp>
      <p:pic>
        <p:nvPicPr>
          <p:cNvPr id="10" name="Рисунок 9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7996" y="257208"/>
            <a:ext cx="549227" cy="36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Влияние хозяйственной деятельности человека на растительность и животный мир</a:t>
            </a:r>
            <a:endParaRPr lang="ru-RU" sz="2200" b="1" dirty="0" smtClean="0">
              <a:latin typeface="Georgia" pitchFamily="18" charset="0"/>
            </a:endParaRP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143372" y="928670"/>
            <a:ext cx="4857784" cy="5715040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Искусственные лесонасаждения</a:t>
            </a:r>
          </a:p>
          <a:p>
            <a:pPr marL="0" indent="0">
              <a:buNone/>
            </a:pPr>
            <a:r>
              <a:rPr lang="ru-RU" sz="2200" i="1" dirty="0" smtClean="0">
                <a:latin typeface="Georgia" pitchFamily="18" charset="0"/>
              </a:rPr>
              <a:t>Лесная </a:t>
            </a:r>
            <a:r>
              <a:rPr lang="ru-RU" sz="2200" i="1" dirty="0" smtClean="0">
                <a:latin typeface="Georgia" pitchFamily="18" charset="0"/>
              </a:rPr>
              <a:t>растительность в области не только уничтожалась, но и искусственно восстанавливалась. </a:t>
            </a:r>
            <a:endParaRPr lang="ru-RU" sz="2200" i="1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200" i="1" dirty="0" smtClean="0">
                <a:latin typeface="Georgia" pitchFamily="18" charset="0"/>
              </a:rPr>
              <a:t>Первые </a:t>
            </a:r>
            <a:r>
              <a:rPr lang="ru-RU" sz="2200" i="1" dirty="0" smtClean="0">
                <a:latin typeface="Georgia" pitchFamily="18" charset="0"/>
              </a:rPr>
              <a:t>лесополосы в области появились в 1892 году. </a:t>
            </a:r>
            <a:endParaRPr lang="ru-RU" sz="2200" i="1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200" i="1" dirty="0" smtClean="0">
                <a:latin typeface="Georgia" pitchFamily="18" charset="0"/>
              </a:rPr>
              <a:t>Они </a:t>
            </a:r>
            <a:r>
              <a:rPr lang="ru-RU" sz="2200" i="1" dirty="0" smtClean="0">
                <a:latin typeface="Georgia" pitchFamily="18" charset="0"/>
              </a:rPr>
              <a:t>высаживались в Каменной степи под руководством В. В. Докучаева. </a:t>
            </a:r>
            <a:endParaRPr lang="ru-RU" sz="2200" i="1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200" i="1" dirty="0" smtClean="0">
                <a:latin typeface="Georgia" pitchFamily="18" charset="0"/>
              </a:rPr>
              <a:t>Наш </a:t>
            </a:r>
            <a:r>
              <a:rPr lang="ru-RU" sz="2200" i="1" dirty="0" smtClean="0">
                <a:latin typeface="Georgia" pitchFamily="18" charset="0"/>
              </a:rPr>
              <a:t>регион стал в этом начинании одним из первых в Российской Империи.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7290" y="4315904"/>
            <a:ext cx="1468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Лесополоса</a:t>
            </a:r>
            <a:endParaRPr lang="ru-RU" dirty="0"/>
          </a:p>
        </p:txBody>
      </p:sp>
      <p:pic>
        <p:nvPicPr>
          <p:cNvPr id="8194" name="Picture 2" descr="Воронежская область Аннинский район Анна Церковь Рождества Христова Фотографи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1932" y="1571612"/>
            <a:ext cx="3515688" cy="2328571"/>
          </a:xfrm>
          <a:prstGeom prst="rect">
            <a:avLst/>
          </a:prstGeom>
          <a:noFill/>
        </p:spPr>
      </p:pic>
      <p:pic>
        <p:nvPicPr>
          <p:cNvPr id="9" name="Рисунок 8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7996" y="257208"/>
            <a:ext cx="549227" cy="36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Влияние хозяйственной деятельности человека на растительность и животный мир</a:t>
            </a:r>
            <a:endParaRPr lang="ru-RU" sz="2200" b="1" dirty="0" smtClean="0">
              <a:latin typeface="Georgia" pitchFamily="18" charset="0"/>
            </a:endParaRP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071934" y="620982"/>
            <a:ext cx="4929222" cy="6022727"/>
          </a:xfrm>
        </p:spPr>
        <p:txBody>
          <a:bodyPr/>
          <a:lstStyle/>
          <a:p>
            <a:pPr marL="0">
              <a:buNone/>
            </a:pPr>
            <a:r>
              <a:rPr lang="ru-RU" sz="2000" b="1" i="1" dirty="0" smtClean="0">
                <a:latin typeface="Georgia" pitchFamily="18" charset="0"/>
              </a:rPr>
              <a:t>Изменение животного мира области </a:t>
            </a:r>
            <a:r>
              <a:rPr lang="ru-RU" sz="2000" b="1" i="1" dirty="0" smtClean="0">
                <a:latin typeface="Georgia" pitchFamily="18" charset="0"/>
              </a:rPr>
              <a:t>человеком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 </a:t>
            </a:r>
            <a:r>
              <a:rPr lang="ru-RU" sz="2000" i="1" dirty="0" smtClean="0">
                <a:latin typeface="Georgia" pitchFamily="18" charset="0"/>
              </a:rPr>
              <a:t>результате хозяйственной деятельности человека животный мир области начал меняться уже в древности.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На памяти человека в нашем регионе обитали рыси, медведи, соболи, туры, сайгаки, глухари, </a:t>
            </a:r>
            <a:r>
              <a:rPr lang="ru-RU" sz="2000" i="1" dirty="0" smtClean="0">
                <a:latin typeface="Georgia" pitchFamily="18" charset="0"/>
              </a:rPr>
              <a:t>тарпаны. </a:t>
            </a: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Причины </a:t>
            </a:r>
            <a:r>
              <a:rPr lang="ru-RU" sz="2000" i="1" dirty="0" smtClean="0">
                <a:latin typeface="Georgia" pitchFamily="18" charset="0"/>
              </a:rPr>
              <a:t>исчезновения животных – неумеренная охота на </a:t>
            </a:r>
            <a:r>
              <a:rPr lang="ru-RU" sz="2000" i="1" dirty="0" smtClean="0">
                <a:latin typeface="Georgia" pitchFamily="18" charset="0"/>
              </a:rPr>
              <a:t>них и уничтожения </a:t>
            </a:r>
            <a:r>
              <a:rPr lang="ru-RU" sz="2000" i="1" dirty="0" smtClean="0">
                <a:latin typeface="Georgia" pitchFamily="18" charset="0"/>
              </a:rPr>
              <a:t>местообитаний. </a:t>
            </a: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Другие </a:t>
            </a:r>
            <a:r>
              <a:rPr lang="ru-RU" sz="2000" i="1" dirty="0" smtClean="0">
                <a:latin typeface="Georgia" pitchFamily="18" charset="0"/>
              </a:rPr>
              <a:t>животные, напротив, были завезены в область издалека (акклиматизация) или повторно переселены в нашу местность после полного истребления (</a:t>
            </a:r>
            <a:r>
              <a:rPr lang="ru-RU" sz="2000" i="1" dirty="0" err="1" smtClean="0">
                <a:latin typeface="Georgia" pitchFamily="18" charset="0"/>
              </a:rPr>
              <a:t>реакклиматизация</a:t>
            </a:r>
            <a:r>
              <a:rPr lang="ru-RU" sz="2000" i="1" dirty="0" smtClean="0">
                <a:latin typeface="Georgia" pitchFamily="18" charset="0"/>
              </a:rPr>
              <a:t>).</a:t>
            </a: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643042" y="4714884"/>
            <a:ext cx="95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Тарпан</a:t>
            </a:r>
            <a:endParaRPr lang="ru-RU" dirty="0"/>
          </a:p>
        </p:txBody>
      </p:sp>
      <p:pic>
        <p:nvPicPr>
          <p:cNvPr id="9" name="Рисунок 8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7996" y="257208"/>
            <a:ext cx="549227" cy="36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1" name="Содержимое 10" descr="tarpan.ti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2910" y="2000240"/>
            <a:ext cx="3186405" cy="23864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Влияние хозяйственной деятельности человека на растительность и животный мир</a:t>
            </a:r>
            <a:endParaRPr lang="ru-RU" sz="2200" b="1" dirty="0" smtClean="0">
              <a:latin typeface="Georgia" pitchFamily="18" charset="0"/>
            </a:endParaRP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143372" y="1071546"/>
            <a:ext cx="4857784" cy="5143536"/>
          </a:xfrm>
        </p:spPr>
        <p:txBody>
          <a:bodyPr/>
          <a:lstStyle/>
          <a:p>
            <a:pPr marL="0">
              <a:buNone/>
            </a:pPr>
            <a:r>
              <a:rPr lang="ru-RU" sz="2200" b="1" i="1" dirty="0" smtClean="0">
                <a:latin typeface="Georgia" pitchFamily="18" charset="0"/>
              </a:rPr>
              <a:t>Редкие </a:t>
            </a:r>
            <a:r>
              <a:rPr lang="ru-RU" sz="2200" b="1" i="1" dirty="0" smtClean="0">
                <a:latin typeface="Georgia" pitchFamily="18" charset="0"/>
              </a:rPr>
              <a:t>и исчезающие виды растений и </a:t>
            </a:r>
            <a:r>
              <a:rPr lang="ru-RU" sz="2200" b="1" i="1" dirty="0" smtClean="0">
                <a:latin typeface="Georgia" pitchFamily="18" charset="0"/>
              </a:rPr>
              <a:t>животных</a:t>
            </a:r>
          </a:p>
          <a:p>
            <a:pPr marL="0">
              <a:buNone/>
            </a:pPr>
            <a:r>
              <a:rPr lang="ru-RU" sz="2200" i="1" dirty="0" smtClean="0">
                <a:latin typeface="Georgia" pitchFamily="18" charset="0"/>
              </a:rPr>
              <a:t>В </a:t>
            </a:r>
            <a:r>
              <a:rPr lang="ru-RU" sz="2200" i="1" dirty="0" smtClean="0">
                <a:latin typeface="Georgia" pitchFamily="18" charset="0"/>
              </a:rPr>
              <a:t>2011 году в Воронеже была выпущена Красная книга Воронежской области. В первый том вошла информация о 349 видах растений. </a:t>
            </a:r>
            <a:endParaRPr lang="ru-RU" sz="2200" i="1" dirty="0" smtClean="0">
              <a:latin typeface="Georgia" pitchFamily="18" charset="0"/>
            </a:endParaRPr>
          </a:p>
          <a:p>
            <a:pPr marL="0">
              <a:buNone/>
            </a:pPr>
            <a:r>
              <a:rPr lang="ru-RU" sz="2200" i="1" dirty="0" smtClean="0">
                <a:latin typeface="Georgia" pitchFamily="18" charset="0"/>
              </a:rPr>
              <a:t>Из </a:t>
            </a:r>
            <a:r>
              <a:rPr lang="ru-RU" sz="2200" i="1" dirty="0" smtClean="0">
                <a:latin typeface="Georgia" pitchFamily="18" charset="0"/>
              </a:rPr>
              <a:t>них 258 видов покрытосеменных, 3 голосеменных, 7 папоротниковидных, 4 плауновидных, 42 мохообразных, 35 лишайников. Кроме растений, сюда попало 24 вида грибов. 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1160" y="4500570"/>
            <a:ext cx="1234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Кувшинка</a:t>
            </a:r>
            <a:endParaRPr lang="ru-RU" dirty="0"/>
          </a:p>
        </p:txBody>
      </p:sp>
      <p:pic>
        <p:nvPicPr>
          <p:cNvPr id="25602" name="Picture 2" descr="Информационный портал Лиски Инфо!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3828" y="1920835"/>
            <a:ext cx="3130356" cy="2073352"/>
          </a:xfrm>
          <a:prstGeom prst="rect">
            <a:avLst/>
          </a:prstGeom>
          <a:noFill/>
        </p:spPr>
      </p:pic>
      <p:pic>
        <p:nvPicPr>
          <p:cNvPr id="9" name="Рисунок 8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7996" y="257208"/>
            <a:ext cx="549227" cy="36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Влияние хозяйственной деятельности человека на растительность и животный мир</a:t>
            </a:r>
            <a:endParaRPr lang="ru-RU" sz="2200" b="1" dirty="0" smtClean="0">
              <a:latin typeface="Georgia" pitchFamily="18" charset="0"/>
            </a:endParaRP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143372" y="1285860"/>
            <a:ext cx="4857784" cy="3429024"/>
          </a:xfrm>
        </p:spPr>
        <p:txBody>
          <a:bodyPr/>
          <a:lstStyle/>
          <a:p>
            <a:pPr marL="0" indent="0">
              <a:buNone/>
            </a:pPr>
            <a:r>
              <a:rPr lang="ru-RU" sz="2200" i="1" dirty="0" smtClean="0">
                <a:latin typeface="Georgia" pitchFamily="18" charset="0"/>
              </a:rPr>
              <a:t>В </a:t>
            </a:r>
            <a:r>
              <a:rPr lang="ru-RU" sz="2200" i="1" dirty="0" smtClean="0">
                <a:latin typeface="Georgia" pitchFamily="18" charset="0"/>
              </a:rPr>
              <a:t>томе, </a:t>
            </a:r>
            <a:r>
              <a:rPr lang="ru-RU" sz="2200" i="1" dirty="0" smtClean="0">
                <a:latin typeface="Georgia" pitchFamily="18" charset="0"/>
              </a:rPr>
              <a:t>посвящённом </a:t>
            </a:r>
            <a:r>
              <a:rPr lang="ru-RU" sz="2200" i="1" dirty="0" smtClean="0">
                <a:latin typeface="Georgia" pitchFamily="18" charset="0"/>
              </a:rPr>
              <a:t>редким животным, упоминается 384 вида. </a:t>
            </a:r>
            <a:endParaRPr lang="ru-RU" sz="2200" i="1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200" i="1" dirty="0" smtClean="0">
                <a:latin typeface="Georgia" pitchFamily="18" charset="0"/>
              </a:rPr>
              <a:t>Из </a:t>
            </a:r>
            <a:r>
              <a:rPr lang="ru-RU" sz="2200" i="1" dirty="0" smtClean="0">
                <a:latin typeface="Georgia" pitchFamily="18" charset="0"/>
              </a:rPr>
              <a:t>них 263 вида беспозвоночных, 21 рыб, 11 видов земноводных и пресмыкающихся, 64 вида птиц, 25 видов млекопитающих.</a:t>
            </a: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846858" y="4500570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Бобр</a:t>
            </a:r>
            <a:endParaRPr lang="ru-RU" dirty="0"/>
          </a:p>
        </p:txBody>
      </p:sp>
      <p:pic>
        <p:nvPicPr>
          <p:cNvPr id="24578" name="Picture 2" descr="Острогожск Путеводитель по Воронежу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37357" y="1630650"/>
            <a:ext cx="3543298" cy="2653725"/>
          </a:xfrm>
          <a:prstGeom prst="rect">
            <a:avLst/>
          </a:prstGeom>
          <a:noFill/>
        </p:spPr>
      </p:pic>
      <p:pic>
        <p:nvPicPr>
          <p:cNvPr id="9" name="Рисунок 8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7996" y="257208"/>
            <a:ext cx="549227" cy="36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571472" y="1357298"/>
            <a:ext cx="8429684" cy="4857784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Вопросы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Почему видовое разнообразие растений и животных Воронежской области существенно снизилось?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Для </a:t>
            </a:r>
            <a:r>
              <a:rPr lang="ru-RU" sz="2000" i="1" dirty="0" smtClean="0">
                <a:latin typeface="Georgia" pitchFamily="18" charset="0"/>
              </a:rPr>
              <a:t>чего производятся искусственные лесонасаждения? 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 </a:t>
            </a:r>
            <a:r>
              <a:rPr lang="ru-RU" sz="2000" i="1" dirty="0" smtClean="0">
                <a:latin typeface="Georgia" pitchFamily="18" charset="0"/>
              </a:rPr>
              <a:t>человек способствует восстановлению разнообразия видов животных?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Что </a:t>
            </a:r>
            <a:r>
              <a:rPr lang="ru-RU" sz="2000" i="1" dirty="0" smtClean="0">
                <a:latin typeface="Georgia" pitchFamily="18" charset="0"/>
              </a:rPr>
              <a:t>такое Красная книга? Как много видов внесено в Красную книгу Воронежской области? Какие </a:t>
            </a:r>
            <a:r>
              <a:rPr lang="ru-RU" sz="2000" i="1" dirty="0" err="1" smtClean="0">
                <a:latin typeface="Georgia" pitchFamily="18" charset="0"/>
              </a:rPr>
              <a:t>краснокнижные</a:t>
            </a:r>
            <a:r>
              <a:rPr lang="ru-RU" sz="2000" i="1" dirty="0" smtClean="0">
                <a:latin typeface="Georgia" pitchFamily="18" charset="0"/>
              </a:rPr>
              <a:t> виды животных и растений вам известны?</a:t>
            </a:r>
            <a:endParaRPr lang="ru-RU" sz="2000" i="1" dirty="0" smtClean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99990" y="6396335"/>
            <a:ext cx="3115084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©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pic>
        <p:nvPicPr>
          <p:cNvPr id="10" name="Рисунок 9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7996" y="257208"/>
            <a:ext cx="549227" cy="36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Влияние хозяйственной деятельности человека на растительность и животный мир</a:t>
            </a:r>
            <a:endParaRPr lang="ru-RU" sz="2200" b="1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571472" y="1357298"/>
            <a:ext cx="8429684" cy="3000396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Творческое задание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Расскажите о лесонасаждениях в вашем </a:t>
            </a:r>
            <a:r>
              <a:rPr lang="ru-RU" sz="2000" i="1" dirty="0" smtClean="0">
                <a:latin typeface="Georgia" pitchFamily="18" charset="0"/>
              </a:rPr>
              <a:t>населённом </a:t>
            </a:r>
            <a:r>
              <a:rPr lang="ru-RU" sz="2000" i="1" dirty="0" smtClean="0">
                <a:latin typeface="Georgia" pitchFamily="18" charset="0"/>
              </a:rPr>
              <a:t>пункте или его окрестностях. </a:t>
            </a:r>
            <a:endParaRPr lang="ru-RU" sz="2000" i="1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Для </a:t>
            </a:r>
            <a:r>
              <a:rPr lang="ru-RU" sz="2000" i="1" dirty="0" smtClean="0">
                <a:latin typeface="Georgia" pitchFamily="18" charset="0"/>
              </a:rPr>
              <a:t>чего они были созданы? </a:t>
            </a:r>
            <a:endParaRPr lang="ru-RU" sz="2000" i="1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Какие </a:t>
            </a:r>
            <a:r>
              <a:rPr lang="ru-RU" sz="2000" i="1" dirty="0" smtClean="0">
                <a:latin typeface="Georgia" pitchFamily="18" charset="0"/>
              </a:rPr>
              <a:t>растения есть в них? </a:t>
            </a:r>
            <a:endParaRPr lang="ru-RU" sz="2000" i="1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 </a:t>
            </a:r>
            <a:r>
              <a:rPr lang="ru-RU" sz="2000" i="1" dirty="0" smtClean="0">
                <a:latin typeface="Georgia" pitchFamily="18" charset="0"/>
              </a:rPr>
              <a:t>каком они находятся состоянии?</a:t>
            </a:r>
            <a:endParaRPr lang="ru-RU" sz="2000" i="1" dirty="0" smtClean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99990" y="6396335"/>
            <a:ext cx="3115084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©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Влияние хозяйственной деятельности человека на растительность и животный мир</a:t>
            </a:r>
            <a:endParaRPr lang="ru-RU" sz="2200" b="1" dirty="0" smtClean="0">
              <a:latin typeface="Georgia" pitchFamily="18" charset="0"/>
            </a:endParaRPr>
          </a:p>
        </p:txBody>
      </p:sp>
      <p:pic>
        <p:nvPicPr>
          <p:cNvPr id="12" name="Рисунок 11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7996" y="257208"/>
            <a:ext cx="549227" cy="36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</TotalTime>
  <Words>485</Words>
  <Application>Microsoft Office PowerPoint</Application>
  <PresentationFormat>Экран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Влияние хозяйственной деятельности человека на растительность и животный мир</vt:lpstr>
      <vt:lpstr>Влияние хозяйственной деятельности человека на растительность и животный мир</vt:lpstr>
      <vt:lpstr>Влияние хозяйственной деятельности человека на растительность и животный мир</vt:lpstr>
      <vt:lpstr>Влияние хозяйственной деятельности человека на растительность и животный мир</vt:lpstr>
      <vt:lpstr>Влияние хозяйственной деятельности человека на растительность и животный мир</vt:lpstr>
      <vt:lpstr>Влияние хозяйственной деятельности человека на растительность и животный мир</vt:lpstr>
      <vt:lpstr>Влияние хозяйственной деятельности человека на растительность и животный мир</vt:lpstr>
      <vt:lpstr>Влияние хозяйственной деятельности человека на растительность и животный мир</vt:lpstr>
      <vt:lpstr>Влияние хозяйственной деятельности человека на растительность и животный мир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Вход</dc:creator>
  <cp:lastModifiedBy>Вход</cp:lastModifiedBy>
  <cp:revision>112</cp:revision>
  <dcterms:created xsi:type="dcterms:W3CDTF">2014-11-28T17:41:41Z</dcterms:created>
  <dcterms:modified xsi:type="dcterms:W3CDTF">2015-10-14T15:03:46Z</dcterms:modified>
</cp:coreProperties>
</file>